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F2664B-21F0-4090-9520-3E6D362CFDB3}" v="25" dt="2024-11-15T01:32:56.78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p:scale>
          <a:sx n="24" d="100"/>
          <a:sy n="24" d="100"/>
        </p:scale>
        <p:origin x="3000" y="107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presProps" Target="presProps.xml"/><Relationship Id="rId7"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yatt, Jacob E CDT 2025" userId="8b9d417a-8c46-4136-87d3-9b6e2d7ca5cb" providerId="ADAL" clId="{15F2664B-21F0-4090-9520-3E6D362CFDB3}"/>
    <pc:docChg chg="undo custSel modSld">
      <pc:chgData name="Hyatt, Jacob E CDT 2025" userId="8b9d417a-8c46-4136-87d3-9b6e2d7ca5cb" providerId="ADAL" clId="{15F2664B-21F0-4090-9520-3E6D362CFDB3}" dt="2024-11-15T01:33:21.938" v="323" actId="1076"/>
      <pc:docMkLst>
        <pc:docMk/>
      </pc:docMkLst>
      <pc:sldChg chg="addSp delSp modSp mod">
        <pc:chgData name="Hyatt, Jacob E CDT 2025" userId="8b9d417a-8c46-4136-87d3-9b6e2d7ca5cb" providerId="ADAL" clId="{15F2664B-21F0-4090-9520-3E6D362CFDB3}" dt="2024-11-15T01:33:21.938" v="323" actId="1076"/>
        <pc:sldMkLst>
          <pc:docMk/>
          <pc:sldMk cId="2552550821" sldId="256"/>
        </pc:sldMkLst>
        <pc:spChg chg="mod">
          <ac:chgData name="Hyatt, Jacob E CDT 2025" userId="8b9d417a-8c46-4136-87d3-9b6e2d7ca5cb" providerId="ADAL" clId="{15F2664B-21F0-4090-9520-3E6D362CFDB3}" dt="2024-11-15T01:19:28.319" v="0"/>
          <ac:spMkLst>
            <pc:docMk/>
            <pc:sldMk cId="2552550821" sldId="256"/>
            <ac:spMk id="6" creationId="{9D80B4A1-A233-ED53-530A-D40FCE3A02C0}"/>
          </ac:spMkLst>
        </pc:spChg>
        <pc:spChg chg="add mod">
          <ac:chgData name="Hyatt, Jacob E CDT 2025" userId="8b9d417a-8c46-4136-87d3-9b6e2d7ca5cb" providerId="ADAL" clId="{15F2664B-21F0-4090-9520-3E6D362CFDB3}" dt="2024-11-15T01:19:42.340" v="4" actId="14100"/>
          <ac:spMkLst>
            <pc:docMk/>
            <pc:sldMk cId="2552550821" sldId="256"/>
            <ac:spMk id="7" creationId="{BF271315-64D8-4B23-2EAD-258EFA773B53}"/>
          </ac:spMkLst>
        </pc:spChg>
        <pc:spChg chg="add mod">
          <ac:chgData name="Hyatt, Jacob E CDT 2025" userId="8b9d417a-8c46-4136-87d3-9b6e2d7ca5cb" providerId="ADAL" clId="{15F2664B-21F0-4090-9520-3E6D362CFDB3}" dt="2024-11-15T01:19:42.340" v="4" actId="14100"/>
          <ac:spMkLst>
            <pc:docMk/>
            <pc:sldMk cId="2552550821" sldId="256"/>
            <ac:spMk id="8" creationId="{9AEF6522-AA3B-6B1E-0A60-DE659F9DB010}"/>
          </ac:spMkLst>
        </pc:spChg>
        <pc:spChg chg="add mod">
          <ac:chgData name="Hyatt, Jacob E CDT 2025" userId="8b9d417a-8c46-4136-87d3-9b6e2d7ca5cb" providerId="ADAL" clId="{15F2664B-21F0-4090-9520-3E6D362CFDB3}" dt="2024-11-15T01:32:56.787" v="321" actId="1035"/>
          <ac:spMkLst>
            <pc:docMk/>
            <pc:sldMk cId="2552550821" sldId="256"/>
            <ac:spMk id="12" creationId="{375703C2-8906-AFE3-90AB-291C6AB69AFD}"/>
          </ac:spMkLst>
        </pc:spChg>
        <pc:spChg chg="add mod">
          <ac:chgData name="Hyatt, Jacob E CDT 2025" userId="8b9d417a-8c46-4136-87d3-9b6e2d7ca5cb" providerId="ADAL" clId="{15F2664B-21F0-4090-9520-3E6D362CFDB3}" dt="2024-11-15T01:32:56.787" v="321" actId="1035"/>
          <ac:spMkLst>
            <pc:docMk/>
            <pc:sldMk cId="2552550821" sldId="256"/>
            <ac:spMk id="13" creationId="{B9E71C1B-5DB4-AE6C-35E6-A8089E938BD2}"/>
          </ac:spMkLst>
        </pc:spChg>
        <pc:spChg chg="add mod">
          <ac:chgData name="Hyatt, Jacob E CDT 2025" userId="8b9d417a-8c46-4136-87d3-9b6e2d7ca5cb" providerId="ADAL" clId="{15F2664B-21F0-4090-9520-3E6D362CFDB3}" dt="2024-11-15T01:32:56.787" v="321" actId="1035"/>
          <ac:spMkLst>
            <pc:docMk/>
            <pc:sldMk cId="2552550821" sldId="256"/>
            <ac:spMk id="14" creationId="{1D4306D4-5384-EC86-9DAC-FCA30D72C173}"/>
          </ac:spMkLst>
        </pc:spChg>
        <pc:spChg chg="mod">
          <ac:chgData name="Hyatt, Jacob E CDT 2025" userId="8b9d417a-8c46-4136-87d3-9b6e2d7ca5cb" providerId="ADAL" clId="{15F2664B-21F0-4090-9520-3E6D362CFDB3}" dt="2024-11-15T01:32:56.787" v="321" actId="1035"/>
          <ac:spMkLst>
            <pc:docMk/>
            <pc:sldMk cId="2552550821" sldId="256"/>
            <ac:spMk id="19" creationId="{4357416A-BA2B-F725-3A46-1045F0F79934}"/>
          </ac:spMkLst>
        </pc:spChg>
        <pc:spChg chg="add del">
          <ac:chgData name="Hyatt, Jacob E CDT 2025" userId="8b9d417a-8c46-4136-87d3-9b6e2d7ca5cb" providerId="ADAL" clId="{15F2664B-21F0-4090-9520-3E6D362CFDB3}" dt="2024-11-15T01:24:41.616" v="58" actId="22"/>
          <ac:spMkLst>
            <pc:docMk/>
            <pc:sldMk cId="2552550821" sldId="256"/>
            <ac:spMk id="21" creationId="{10D92D6F-0240-2BA4-B24D-EE68E1D042E0}"/>
          </ac:spMkLst>
        </pc:spChg>
        <pc:spChg chg="add mod">
          <ac:chgData name="Hyatt, Jacob E CDT 2025" userId="8b9d417a-8c46-4136-87d3-9b6e2d7ca5cb" providerId="ADAL" clId="{15F2664B-21F0-4090-9520-3E6D362CFDB3}" dt="2024-11-15T01:29:34.434" v="181" actId="403"/>
          <ac:spMkLst>
            <pc:docMk/>
            <pc:sldMk cId="2552550821" sldId="256"/>
            <ac:spMk id="22" creationId="{3C34E678-D0D6-7762-E6A5-54DCADB59092}"/>
          </ac:spMkLst>
        </pc:spChg>
        <pc:spChg chg="add mod">
          <ac:chgData name="Hyatt, Jacob E CDT 2025" userId="8b9d417a-8c46-4136-87d3-9b6e2d7ca5cb" providerId="ADAL" clId="{15F2664B-21F0-4090-9520-3E6D362CFDB3}" dt="2024-11-15T01:30:54.296" v="301" actId="404"/>
          <ac:spMkLst>
            <pc:docMk/>
            <pc:sldMk cId="2552550821" sldId="256"/>
            <ac:spMk id="29" creationId="{1023A234-C74A-0EF3-7DDE-9469E178BEBB}"/>
          </ac:spMkLst>
        </pc:spChg>
        <pc:spChg chg="add mod">
          <ac:chgData name="Hyatt, Jacob E CDT 2025" userId="8b9d417a-8c46-4136-87d3-9b6e2d7ca5cb" providerId="ADAL" clId="{15F2664B-21F0-4090-9520-3E6D362CFDB3}" dt="2024-11-15T01:32:43.122" v="315" actId="14100"/>
          <ac:spMkLst>
            <pc:docMk/>
            <pc:sldMk cId="2552550821" sldId="256"/>
            <ac:spMk id="31" creationId="{44EEA9E1-7418-46F9-D85A-2A3CE88A2C02}"/>
          </ac:spMkLst>
        </pc:spChg>
        <pc:grpChg chg="add mod">
          <ac:chgData name="Hyatt, Jacob E CDT 2025" userId="8b9d417a-8c46-4136-87d3-9b6e2d7ca5cb" providerId="ADAL" clId="{15F2664B-21F0-4090-9520-3E6D362CFDB3}" dt="2024-11-15T01:19:42.340" v="4" actId="14100"/>
          <ac:grpSpMkLst>
            <pc:docMk/>
            <pc:sldMk cId="2552550821" sldId="256"/>
            <ac:grpSpMk id="2" creationId="{95EAB060-9BB0-AAFF-F463-30C06C1B01A4}"/>
          </ac:grpSpMkLst>
        </pc:grpChg>
        <pc:grpChg chg="add mod ord">
          <ac:chgData name="Hyatt, Jacob E CDT 2025" userId="8b9d417a-8c46-4136-87d3-9b6e2d7ca5cb" providerId="ADAL" clId="{15F2664B-21F0-4090-9520-3E6D362CFDB3}" dt="2024-11-15T01:32:56.787" v="321" actId="1035"/>
          <ac:grpSpMkLst>
            <pc:docMk/>
            <pc:sldMk cId="2552550821" sldId="256"/>
            <ac:grpSpMk id="17" creationId="{363F114A-A9F7-C361-6A54-EB4E805FB438}"/>
          </ac:grpSpMkLst>
        </pc:grpChg>
        <pc:picChg chg="mod">
          <ac:chgData name="Hyatt, Jacob E CDT 2025" userId="8b9d417a-8c46-4136-87d3-9b6e2d7ca5cb" providerId="ADAL" clId="{15F2664B-21F0-4090-9520-3E6D362CFDB3}" dt="2024-11-15T01:19:28.319" v="0"/>
          <ac:picMkLst>
            <pc:docMk/>
            <pc:sldMk cId="2552550821" sldId="256"/>
            <ac:picMk id="4" creationId="{CF4F6883-4AE6-BE19-74EB-7D4B073E559B}"/>
          </ac:picMkLst>
        </pc:picChg>
        <pc:picChg chg="add mod">
          <ac:chgData name="Hyatt, Jacob E CDT 2025" userId="8b9d417a-8c46-4136-87d3-9b6e2d7ca5cb" providerId="ADAL" clId="{15F2664B-21F0-4090-9520-3E6D362CFDB3}" dt="2024-11-15T01:19:42.340" v="4" actId="14100"/>
          <ac:picMkLst>
            <pc:docMk/>
            <pc:sldMk cId="2552550821" sldId="256"/>
            <ac:picMk id="9" creationId="{8D95D560-5D97-1936-39C3-84277D3AC21B}"/>
          </ac:picMkLst>
        </pc:picChg>
        <pc:picChg chg="add mod">
          <ac:chgData name="Hyatt, Jacob E CDT 2025" userId="8b9d417a-8c46-4136-87d3-9b6e2d7ca5cb" providerId="ADAL" clId="{15F2664B-21F0-4090-9520-3E6D362CFDB3}" dt="2024-11-15T01:19:42.340" v="4" actId="14100"/>
          <ac:picMkLst>
            <pc:docMk/>
            <pc:sldMk cId="2552550821" sldId="256"/>
            <ac:picMk id="10" creationId="{D7326C80-E48F-AF49-2CAC-ADE77535C994}"/>
          </ac:picMkLst>
        </pc:picChg>
        <pc:picChg chg="add mod">
          <ac:chgData name="Hyatt, Jacob E CDT 2025" userId="8b9d417a-8c46-4136-87d3-9b6e2d7ca5cb" providerId="ADAL" clId="{15F2664B-21F0-4090-9520-3E6D362CFDB3}" dt="2024-11-15T01:19:42.340" v="4" actId="14100"/>
          <ac:picMkLst>
            <pc:docMk/>
            <pc:sldMk cId="2552550821" sldId="256"/>
            <ac:picMk id="11" creationId="{C034244E-7F54-A3A4-ACC2-D7AF5FDC66FD}"/>
          </ac:picMkLst>
        </pc:picChg>
        <pc:picChg chg="add mod">
          <ac:chgData name="Hyatt, Jacob E CDT 2025" userId="8b9d417a-8c46-4136-87d3-9b6e2d7ca5cb" providerId="ADAL" clId="{15F2664B-21F0-4090-9520-3E6D362CFDB3}" dt="2024-11-15T01:33:21.938" v="323" actId="1076"/>
          <ac:picMkLst>
            <pc:docMk/>
            <pc:sldMk cId="2552550821" sldId="256"/>
            <ac:picMk id="15" creationId="{663DA14E-7678-DA8F-6E84-D332AF9EDB0D}"/>
          </ac:picMkLst>
        </pc:picChg>
        <pc:picChg chg="add mod">
          <ac:chgData name="Hyatt, Jacob E CDT 2025" userId="8b9d417a-8c46-4136-87d3-9b6e2d7ca5cb" providerId="ADAL" clId="{15F2664B-21F0-4090-9520-3E6D362CFDB3}" dt="2024-11-15T01:32:56.787" v="321" actId="1035"/>
          <ac:picMkLst>
            <pc:docMk/>
            <pc:sldMk cId="2552550821" sldId="256"/>
            <ac:picMk id="16" creationId="{AF6FBEF8-8C61-8FA6-942B-A29143571AA2}"/>
          </ac:picMkLst>
        </pc:picChg>
        <pc:picChg chg="mod">
          <ac:chgData name="Hyatt, Jacob E CDT 2025" userId="8b9d417a-8c46-4136-87d3-9b6e2d7ca5cb" providerId="ADAL" clId="{15F2664B-21F0-4090-9520-3E6D362CFDB3}" dt="2024-11-15T01:32:56.787" v="321" actId="1035"/>
          <ac:picMkLst>
            <pc:docMk/>
            <pc:sldMk cId="2552550821" sldId="256"/>
            <ac:picMk id="18" creationId="{FB551500-606D-970E-17DE-FBBEB764450D}"/>
          </ac:picMkLst>
        </pc:picChg>
        <pc:picChg chg="add mod">
          <ac:chgData name="Hyatt, Jacob E CDT 2025" userId="8b9d417a-8c46-4136-87d3-9b6e2d7ca5cb" providerId="ADAL" clId="{15F2664B-21F0-4090-9520-3E6D362CFDB3}" dt="2024-11-15T01:32:56.787" v="321" actId="1035"/>
          <ac:picMkLst>
            <pc:docMk/>
            <pc:sldMk cId="2552550821" sldId="256"/>
            <ac:picMk id="30" creationId="{54CE3344-C98E-A208-3E59-D1D8F958D020}"/>
          </ac:picMkLst>
        </pc:picChg>
      </pc:sldChg>
    </pc:docChg>
  </pc:docChgLst>
</pc:chgInfo>
</file>

<file path=ppt/media/image1.png>
</file>

<file path=ppt/media/image10.png>
</file>

<file path=ppt/media/image11.svg>
</file>

<file path=ppt/media/image2.jpg>
</file>

<file path=ppt/media/image3.jpg>
</file>

<file path=ppt/media/image4.jpeg>
</file>

<file path=ppt/media/image5.png>
</file>

<file path=ppt/media/image6.pn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2E7913A-204E-4F7F-AC50-621F1ED7922D}" type="datetimeFigureOut">
              <a:rPr lang="en-US" smtClean="0"/>
              <a:t>11/14/2024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498D49-50C6-4EED-A080-3A1CB56C5B18}" type="slidenum">
              <a:rPr lang="en-US" smtClean="0"/>
              <a:t>‹#›</a:t>
            </a:fld>
            <a:endParaRPr lang="en-US"/>
          </a:p>
        </p:txBody>
      </p:sp>
    </p:spTree>
    <p:extLst>
      <p:ext uri="{BB962C8B-B14F-4D97-AF65-F5344CB8AC3E}">
        <p14:creationId xmlns:p14="http://schemas.microsoft.com/office/powerpoint/2010/main" val="2447499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2E7913A-204E-4F7F-AC50-621F1ED7922D}" type="datetimeFigureOut">
              <a:rPr lang="en-US" smtClean="0"/>
              <a:t>11/14/2024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498D49-50C6-4EED-A080-3A1CB56C5B18}" type="slidenum">
              <a:rPr lang="en-US" smtClean="0"/>
              <a:t>‹#›</a:t>
            </a:fld>
            <a:endParaRPr lang="en-US"/>
          </a:p>
        </p:txBody>
      </p:sp>
    </p:spTree>
    <p:extLst>
      <p:ext uri="{BB962C8B-B14F-4D97-AF65-F5344CB8AC3E}">
        <p14:creationId xmlns:p14="http://schemas.microsoft.com/office/powerpoint/2010/main" val="40923915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2E7913A-204E-4F7F-AC50-621F1ED7922D}" type="datetimeFigureOut">
              <a:rPr lang="en-US" smtClean="0"/>
              <a:t>11/14/2024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498D49-50C6-4EED-A080-3A1CB56C5B18}" type="slidenum">
              <a:rPr lang="en-US" smtClean="0"/>
              <a:t>‹#›</a:t>
            </a:fld>
            <a:endParaRPr lang="en-US"/>
          </a:p>
        </p:txBody>
      </p:sp>
    </p:spTree>
    <p:extLst>
      <p:ext uri="{BB962C8B-B14F-4D97-AF65-F5344CB8AC3E}">
        <p14:creationId xmlns:p14="http://schemas.microsoft.com/office/powerpoint/2010/main" val="15858144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2E7913A-204E-4F7F-AC50-621F1ED7922D}" type="datetimeFigureOut">
              <a:rPr lang="en-US" smtClean="0"/>
              <a:t>11/14/2024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498D49-50C6-4EED-A080-3A1CB56C5B18}" type="slidenum">
              <a:rPr lang="en-US" smtClean="0"/>
              <a:t>‹#›</a:t>
            </a:fld>
            <a:endParaRPr lang="en-US"/>
          </a:p>
        </p:txBody>
      </p:sp>
    </p:spTree>
    <p:extLst>
      <p:ext uri="{BB962C8B-B14F-4D97-AF65-F5344CB8AC3E}">
        <p14:creationId xmlns:p14="http://schemas.microsoft.com/office/powerpoint/2010/main" val="17527754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2E7913A-204E-4F7F-AC50-621F1ED7922D}" type="datetimeFigureOut">
              <a:rPr lang="en-US" smtClean="0"/>
              <a:t>11/14/2024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498D49-50C6-4EED-A080-3A1CB56C5B18}" type="slidenum">
              <a:rPr lang="en-US" smtClean="0"/>
              <a:t>‹#›</a:t>
            </a:fld>
            <a:endParaRPr lang="en-US"/>
          </a:p>
        </p:txBody>
      </p:sp>
    </p:spTree>
    <p:extLst>
      <p:ext uri="{BB962C8B-B14F-4D97-AF65-F5344CB8AC3E}">
        <p14:creationId xmlns:p14="http://schemas.microsoft.com/office/powerpoint/2010/main" val="12257061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2E7913A-204E-4F7F-AC50-621F1ED7922D}" type="datetimeFigureOut">
              <a:rPr lang="en-US" smtClean="0"/>
              <a:t>11/14/2024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498D49-50C6-4EED-A080-3A1CB56C5B18}" type="slidenum">
              <a:rPr lang="en-US" smtClean="0"/>
              <a:t>‹#›</a:t>
            </a:fld>
            <a:endParaRPr lang="en-US"/>
          </a:p>
        </p:txBody>
      </p:sp>
    </p:spTree>
    <p:extLst>
      <p:ext uri="{BB962C8B-B14F-4D97-AF65-F5344CB8AC3E}">
        <p14:creationId xmlns:p14="http://schemas.microsoft.com/office/powerpoint/2010/main" val="19879790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2E7913A-204E-4F7F-AC50-621F1ED7922D}" type="datetimeFigureOut">
              <a:rPr lang="en-US" smtClean="0"/>
              <a:t>11/14/2024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6498D49-50C6-4EED-A080-3A1CB56C5B18}" type="slidenum">
              <a:rPr lang="en-US" smtClean="0"/>
              <a:t>‹#›</a:t>
            </a:fld>
            <a:endParaRPr lang="en-US"/>
          </a:p>
        </p:txBody>
      </p:sp>
    </p:spTree>
    <p:extLst>
      <p:ext uri="{BB962C8B-B14F-4D97-AF65-F5344CB8AC3E}">
        <p14:creationId xmlns:p14="http://schemas.microsoft.com/office/powerpoint/2010/main" val="7957804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2E7913A-204E-4F7F-AC50-621F1ED7922D}" type="datetimeFigureOut">
              <a:rPr lang="en-US" smtClean="0"/>
              <a:t>11/14/2024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6498D49-50C6-4EED-A080-3A1CB56C5B18}" type="slidenum">
              <a:rPr lang="en-US" smtClean="0"/>
              <a:t>‹#›</a:t>
            </a:fld>
            <a:endParaRPr lang="en-US"/>
          </a:p>
        </p:txBody>
      </p:sp>
    </p:spTree>
    <p:extLst>
      <p:ext uri="{BB962C8B-B14F-4D97-AF65-F5344CB8AC3E}">
        <p14:creationId xmlns:p14="http://schemas.microsoft.com/office/powerpoint/2010/main" val="7065545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2E7913A-204E-4F7F-AC50-621F1ED7922D}" type="datetimeFigureOut">
              <a:rPr lang="en-US" smtClean="0"/>
              <a:t>11/14/2024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6498D49-50C6-4EED-A080-3A1CB56C5B18}" type="slidenum">
              <a:rPr lang="en-US" smtClean="0"/>
              <a:t>‹#›</a:t>
            </a:fld>
            <a:endParaRPr lang="en-US"/>
          </a:p>
        </p:txBody>
      </p:sp>
    </p:spTree>
    <p:extLst>
      <p:ext uri="{BB962C8B-B14F-4D97-AF65-F5344CB8AC3E}">
        <p14:creationId xmlns:p14="http://schemas.microsoft.com/office/powerpoint/2010/main" val="1828859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B2E7913A-204E-4F7F-AC50-621F1ED7922D}" type="datetimeFigureOut">
              <a:rPr lang="en-US" smtClean="0"/>
              <a:t>11/14/2024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498D49-50C6-4EED-A080-3A1CB56C5B18}" type="slidenum">
              <a:rPr lang="en-US" smtClean="0"/>
              <a:t>‹#›</a:t>
            </a:fld>
            <a:endParaRPr lang="en-US"/>
          </a:p>
        </p:txBody>
      </p:sp>
    </p:spTree>
    <p:extLst>
      <p:ext uri="{BB962C8B-B14F-4D97-AF65-F5344CB8AC3E}">
        <p14:creationId xmlns:p14="http://schemas.microsoft.com/office/powerpoint/2010/main" val="13596259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B2E7913A-204E-4F7F-AC50-621F1ED7922D}" type="datetimeFigureOut">
              <a:rPr lang="en-US" smtClean="0"/>
              <a:t>11/14/2024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498D49-50C6-4EED-A080-3A1CB56C5B18}" type="slidenum">
              <a:rPr lang="en-US" smtClean="0"/>
              <a:t>‹#›</a:t>
            </a:fld>
            <a:endParaRPr lang="en-US"/>
          </a:p>
        </p:txBody>
      </p:sp>
    </p:spTree>
    <p:extLst>
      <p:ext uri="{BB962C8B-B14F-4D97-AF65-F5344CB8AC3E}">
        <p14:creationId xmlns:p14="http://schemas.microsoft.com/office/powerpoint/2010/main" val="34725175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B2E7913A-204E-4F7F-AC50-621F1ED7922D}" type="datetimeFigureOut">
              <a:rPr lang="en-US" smtClean="0"/>
              <a:t>11/14/2024</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56498D49-50C6-4EED-A080-3A1CB56C5B18}" type="slidenum">
              <a:rPr lang="en-US" smtClean="0"/>
              <a:t>‹#›</a:t>
            </a:fld>
            <a:endParaRPr lang="en-US"/>
          </a:p>
        </p:txBody>
      </p:sp>
    </p:spTree>
    <p:extLst>
      <p:ext uri="{BB962C8B-B14F-4D97-AF65-F5344CB8AC3E}">
        <p14:creationId xmlns:p14="http://schemas.microsoft.com/office/powerpoint/2010/main" val="356381343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emf"/><Relationship Id="rId3" Type="http://schemas.openxmlformats.org/officeDocument/2006/relationships/image" Target="../media/image2.jpg"/><Relationship Id="rId7" Type="http://schemas.openxmlformats.org/officeDocument/2006/relationships/image" Target="../media/image6.png"/><Relationship Id="rId12" Type="http://schemas.openxmlformats.org/officeDocument/2006/relationships/image" Target="../media/image11.sv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jpeg"/><Relationship Id="rId10" Type="http://schemas.openxmlformats.org/officeDocument/2006/relationships/image" Target="../media/image9.svg"/><Relationship Id="rId4" Type="http://schemas.openxmlformats.org/officeDocument/2006/relationships/image" Target="../media/image3.jp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363F114A-A9F7-C361-6A54-EB4E805FB438}"/>
              </a:ext>
            </a:extLst>
          </p:cNvPr>
          <p:cNvGrpSpPr/>
          <p:nvPr/>
        </p:nvGrpSpPr>
        <p:grpSpPr>
          <a:xfrm>
            <a:off x="28872366" y="6434550"/>
            <a:ext cx="11863126" cy="12870873"/>
            <a:chOff x="25294571" y="5828425"/>
            <a:chExt cx="9148537" cy="9925686"/>
          </a:xfrm>
        </p:grpSpPr>
        <p:pic>
          <p:nvPicPr>
            <p:cNvPr id="18" name="Picture 17">
              <a:extLst>
                <a:ext uri="{FF2B5EF4-FFF2-40B4-BE49-F238E27FC236}">
                  <a16:creationId xmlns:a16="http://schemas.microsoft.com/office/drawing/2014/main" id="{FB551500-606D-970E-17DE-FBBEB764450D}"/>
                </a:ext>
              </a:extLst>
            </p:cNvPr>
            <p:cNvPicPr>
              <a:picLocks noChangeAspect="1"/>
            </p:cNvPicPr>
            <p:nvPr/>
          </p:nvPicPr>
          <p:blipFill>
            <a:blip r:embed="rId2"/>
            <a:stretch>
              <a:fillRect/>
            </a:stretch>
          </p:blipFill>
          <p:spPr>
            <a:xfrm>
              <a:off x="25294571" y="5853450"/>
              <a:ext cx="9148537" cy="9900661"/>
            </a:xfrm>
            <a:prstGeom prst="rect">
              <a:avLst/>
            </a:prstGeom>
          </p:spPr>
        </p:pic>
        <p:sp>
          <p:nvSpPr>
            <p:cNvPr id="19" name="Rectangle 18">
              <a:extLst>
                <a:ext uri="{FF2B5EF4-FFF2-40B4-BE49-F238E27FC236}">
                  <a16:creationId xmlns:a16="http://schemas.microsoft.com/office/drawing/2014/main" id="{4357416A-BA2B-F725-3A46-1045F0F79934}"/>
                </a:ext>
              </a:extLst>
            </p:cNvPr>
            <p:cNvSpPr/>
            <p:nvPr/>
          </p:nvSpPr>
          <p:spPr bwMode="auto">
            <a:xfrm>
              <a:off x="28617914" y="5828425"/>
              <a:ext cx="3886200" cy="616240"/>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3657600" rtl="0" eaLnBrk="1" fontAlgn="base" latinLnBrk="0" hangingPunct="1">
                <a:lnSpc>
                  <a:spcPct val="100000"/>
                </a:lnSpc>
                <a:spcBef>
                  <a:spcPct val="0"/>
                </a:spcBef>
                <a:spcAft>
                  <a:spcPct val="0"/>
                </a:spcAft>
                <a:buClrTx/>
                <a:buSzTx/>
                <a:buFontTx/>
                <a:buNone/>
                <a:tabLst/>
              </a:pPr>
              <a:endParaRPr kumimoji="0" lang="en-US" sz="7200" b="0" i="0" u="none" strike="noStrike" cap="none" normalizeH="0" baseline="0">
                <a:ln>
                  <a:noFill/>
                </a:ln>
                <a:solidFill>
                  <a:schemeClr val="tx1"/>
                </a:solidFill>
                <a:effectLst/>
                <a:latin typeface="Arial" panose="020B0604020202020204" pitchFamily="34" charset="0"/>
              </a:endParaRPr>
            </a:p>
          </p:txBody>
        </p:sp>
      </p:grpSp>
      <p:sp>
        <p:nvSpPr>
          <p:cNvPr id="23" name="Top black bar">
            <a:extLst>
              <a:ext uri="{FF2B5EF4-FFF2-40B4-BE49-F238E27FC236}">
                <a16:creationId xmlns:a16="http://schemas.microsoft.com/office/drawing/2014/main" id="{0C94C4C4-1DFE-A92F-15D3-51E5101EB2D0}"/>
              </a:ext>
            </a:extLst>
          </p:cNvPr>
          <p:cNvSpPr/>
          <p:nvPr/>
        </p:nvSpPr>
        <p:spPr>
          <a:xfrm>
            <a:off x="1188343" y="1137684"/>
            <a:ext cx="30275226" cy="1361089"/>
          </a:xfrm>
          <a:custGeom>
            <a:avLst/>
            <a:gdLst/>
            <a:ahLst/>
            <a:cxnLst/>
            <a:rect l="l" t="t" r="r" b="b"/>
            <a:pathLst>
              <a:path w="13870305" h="623569">
                <a:moveTo>
                  <a:pt x="13869921" y="0"/>
                </a:moveTo>
                <a:lnTo>
                  <a:pt x="0" y="0"/>
                </a:lnTo>
                <a:lnTo>
                  <a:pt x="0" y="623419"/>
                </a:lnTo>
                <a:lnTo>
                  <a:pt x="13721048" y="623419"/>
                </a:lnTo>
                <a:lnTo>
                  <a:pt x="13869921" y="0"/>
                </a:lnTo>
                <a:close/>
              </a:path>
            </a:pathLst>
          </a:custGeom>
          <a:solidFill>
            <a:srgbClr val="000000"/>
          </a:solidFill>
        </p:spPr>
        <p:txBody>
          <a:bodyPr wrap="square" lIns="0" tIns="0" rIns="0" bIns="0" rtlCol="0"/>
          <a:lstStyle/>
          <a:p>
            <a:endParaRPr dirty="0"/>
          </a:p>
        </p:txBody>
      </p:sp>
      <p:sp>
        <p:nvSpPr>
          <p:cNvPr id="24" name="Poster title-small words">
            <a:extLst>
              <a:ext uri="{FF2B5EF4-FFF2-40B4-BE49-F238E27FC236}">
                <a16:creationId xmlns:a16="http://schemas.microsoft.com/office/drawing/2014/main" id="{7100AE0D-53E2-FF06-55FD-B2CC554E8C9F}"/>
              </a:ext>
            </a:extLst>
          </p:cNvPr>
          <p:cNvSpPr txBox="1"/>
          <p:nvPr/>
        </p:nvSpPr>
        <p:spPr>
          <a:xfrm>
            <a:off x="2234966" y="1286816"/>
            <a:ext cx="27693511" cy="1044037"/>
          </a:xfrm>
          <a:prstGeom prst="rect">
            <a:avLst/>
          </a:prstGeom>
        </p:spPr>
        <p:txBody>
          <a:bodyPr vert="horz" wrap="square" lIns="0" tIns="36037" rIns="0" bIns="0" rtlCol="0">
            <a:spAutoFit/>
          </a:bodyPr>
          <a:lstStyle/>
          <a:p>
            <a:pPr algn="ctr" fontAlgn="base"/>
            <a:r>
              <a:rPr lang="en-US" sz="6600" b="1" i="0" dirty="0">
                <a:solidFill>
                  <a:schemeClr val="bg1"/>
                </a:solidFill>
                <a:effectLst/>
                <a:latin typeface="inherit"/>
              </a:rPr>
              <a:t>2024 Fall Undergraduate Research Expo</a:t>
            </a:r>
            <a:endParaRPr lang="en-US" sz="6600" b="1" i="0" dirty="0">
              <a:solidFill>
                <a:schemeClr val="bg1"/>
              </a:solidFill>
              <a:effectLst/>
              <a:latin typeface="acumin-pro"/>
            </a:endParaRPr>
          </a:p>
        </p:txBody>
      </p:sp>
      <p:pic>
        <p:nvPicPr>
          <p:cNvPr id="25" name="Picture 24">
            <a:extLst>
              <a:ext uri="{FF2B5EF4-FFF2-40B4-BE49-F238E27FC236}">
                <a16:creationId xmlns:a16="http://schemas.microsoft.com/office/drawing/2014/main" id="{92DA350F-370F-26C3-AA67-BC09DADC35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684586" y="1137685"/>
            <a:ext cx="5436391" cy="4297028"/>
          </a:xfrm>
          <a:prstGeom prst="rect">
            <a:avLst/>
          </a:prstGeom>
        </p:spPr>
      </p:pic>
      <p:grpSp>
        <p:nvGrpSpPr>
          <p:cNvPr id="26" name="Group 25">
            <a:extLst>
              <a:ext uri="{FF2B5EF4-FFF2-40B4-BE49-F238E27FC236}">
                <a16:creationId xmlns:a16="http://schemas.microsoft.com/office/drawing/2014/main" id="{DB639FA4-5F80-816F-29B8-02A360ADD5E7}"/>
              </a:ext>
            </a:extLst>
          </p:cNvPr>
          <p:cNvGrpSpPr/>
          <p:nvPr/>
        </p:nvGrpSpPr>
        <p:grpSpPr>
          <a:xfrm>
            <a:off x="15714134" y="27790645"/>
            <a:ext cx="26379216" cy="4297028"/>
            <a:chOff x="15686507" y="27711132"/>
            <a:chExt cx="26379216" cy="4297028"/>
          </a:xfrm>
        </p:grpSpPr>
        <p:pic>
          <p:nvPicPr>
            <p:cNvPr id="27" name="Picture 26">
              <a:extLst>
                <a:ext uri="{FF2B5EF4-FFF2-40B4-BE49-F238E27FC236}">
                  <a16:creationId xmlns:a16="http://schemas.microsoft.com/office/drawing/2014/main" id="{5ABAD3AD-C24C-0210-3668-018498844855}"/>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5686507" y="28695088"/>
              <a:ext cx="21743522" cy="2329116"/>
            </a:xfrm>
            <a:prstGeom prst="rect">
              <a:avLst/>
            </a:prstGeom>
          </p:spPr>
        </p:pic>
        <p:pic>
          <p:nvPicPr>
            <p:cNvPr id="28" name="Picture 27">
              <a:extLst>
                <a:ext uri="{FF2B5EF4-FFF2-40B4-BE49-F238E27FC236}">
                  <a16:creationId xmlns:a16="http://schemas.microsoft.com/office/drawing/2014/main" id="{EDEE65FB-876C-0DDA-4A2B-FD4161BDD5B8}"/>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7768695" y="27711132"/>
              <a:ext cx="4297028" cy="4297028"/>
            </a:xfrm>
            <a:prstGeom prst="rect">
              <a:avLst/>
            </a:prstGeom>
          </p:spPr>
        </p:pic>
      </p:grpSp>
      <p:pic>
        <p:nvPicPr>
          <p:cNvPr id="3" name="Picture 2" descr="A black and white logo&#10;&#10;Description automatically generated">
            <a:extLst>
              <a:ext uri="{FF2B5EF4-FFF2-40B4-BE49-F238E27FC236}">
                <a16:creationId xmlns:a16="http://schemas.microsoft.com/office/drawing/2014/main" id="{227FCD32-9250-FA5A-4CB0-B0F965F3F2A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57678" y="28414133"/>
            <a:ext cx="13357456" cy="3217451"/>
          </a:xfrm>
          <a:prstGeom prst="rect">
            <a:avLst/>
          </a:prstGeom>
        </p:spPr>
      </p:pic>
      <p:pic>
        <p:nvPicPr>
          <p:cNvPr id="5" name="Picture 4" descr="A shield with a eagle and red and blue ribbons&#10;&#10;Description automatically generated">
            <a:extLst>
              <a:ext uri="{FF2B5EF4-FFF2-40B4-BE49-F238E27FC236}">
                <a16:creationId xmlns:a16="http://schemas.microsoft.com/office/drawing/2014/main" id="{9D43363E-364B-FF7C-1DBE-9C83AF8255B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2510192" y="1137684"/>
            <a:ext cx="4173011" cy="3611587"/>
          </a:xfrm>
          <a:prstGeom prst="rect">
            <a:avLst/>
          </a:prstGeom>
        </p:spPr>
      </p:pic>
      <p:sp>
        <p:nvSpPr>
          <p:cNvPr id="12" name="Rectangle 282">
            <a:extLst>
              <a:ext uri="{FF2B5EF4-FFF2-40B4-BE49-F238E27FC236}">
                <a16:creationId xmlns:a16="http://schemas.microsoft.com/office/drawing/2014/main" id="{375703C2-8906-AFE3-90AB-291C6AB69AFD}"/>
              </a:ext>
            </a:extLst>
          </p:cNvPr>
          <p:cNvSpPr txBox="1">
            <a:spLocks noChangeArrowheads="1"/>
          </p:cNvSpPr>
          <p:nvPr/>
        </p:nvSpPr>
        <p:spPr>
          <a:xfrm>
            <a:off x="1702693" y="5949403"/>
            <a:ext cx="13146024" cy="18018893"/>
          </a:xfrm>
          <a:prstGeom prst="rect">
            <a:avLst/>
          </a:prstGeom>
        </p:spPr>
        <p:txBody>
          <a:bodyPr/>
          <a:lstStyle>
            <a:lvl1pPr marL="137157" indent="-137157" algn="l" defTabSz="685784" rtl="0" eaLnBrk="1" latinLnBrk="0" hangingPunct="1">
              <a:lnSpc>
                <a:spcPct val="95000"/>
              </a:lnSpc>
              <a:spcBef>
                <a:spcPts val="750"/>
              </a:spcBef>
              <a:buFont typeface="Arial" panose="020B0604020202020204" pitchFamily="34" charset="0"/>
              <a:buChar char="▪"/>
              <a:defRPr sz="1275" kern="1200">
                <a:solidFill>
                  <a:schemeClr val="tx1"/>
                </a:solidFill>
                <a:latin typeface="+mn-lt"/>
                <a:ea typeface="+mn-ea"/>
                <a:cs typeface="+mn-cs"/>
              </a:defRPr>
            </a:lvl1pPr>
            <a:lvl2pPr marL="274313" indent="-137157" algn="l" defTabSz="685784" rtl="0" eaLnBrk="1" latinLnBrk="0" hangingPunct="1">
              <a:lnSpc>
                <a:spcPct val="95000"/>
              </a:lnSpc>
              <a:spcBef>
                <a:spcPts val="375"/>
              </a:spcBef>
              <a:buFont typeface="Arial" panose="020B0604020202020204" pitchFamily="34" charset="0"/>
              <a:buChar char="–"/>
              <a:defRPr sz="1275" kern="1200">
                <a:solidFill>
                  <a:schemeClr val="tx1"/>
                </a:solidFill>
                <a:latin typeface="+mn-lt"/>
                <a:ea typeface="+mn-ea"/>
                <a:cs typeface="+mn-cs"/>
              </a:defRPr>
            </a:lvl2pPr>
            <a:lvl3pPr marL="411470" indent="-137157" algn="l" defTabSz="685784" rtl="0" eaLnBrk="1" latinLnBrk="0" hangingPunct="1">
              <a:lnSpc>
                <a:spcPct val="95000"/>
              </a:lnSpc>
              <a:spcBef>
                <a:spcPts val="375"/>
              </a:spcBef>
              <a:buFont typeface="Arial" panose="020B0604020202020204" pitchFamily="34" charset="0"/>
              <a:buChar char="–"/>
              <a:defRPr sz="1275" kern="1200">
                <a:solidFill>
                  <a:schemeClr val="tx1"/>
                </a:solidFill>
                <a:latin typeface="+mn-lt"/>
                <a:ea typeface="+mn-ea"/>
                <a:cs typeface="+mn-cs"/>
              </a:defRPr>
            </a:lvl3pPr>
            <a:lvl4pPr marL="548627" indent="-137157" algn="l" defTabSz="685784" rtl="0" eaLnBrk="1" latinLnBrk="0" hangingPunct="1">
              <a:lnSpc>
                <a:spcPct val="95000"/>
              </a:lnSpc>
              <a:spcBef>
                <a:spcPts val="375"/>
              </a:spcBef>
              <a:buFont typeface="Arial" panose="020B0604020202020204" pitchFamily="34" charset="0"/>
              <a:buChar char="–"/>
              <a:defRPr sz="1275" kern="1200">
                <a:solidFill>
                  <a:schemeClr val="tx1"/>
                </a:solidFill>
                <a:latin typeface="+mn-lt"/>
                <a:ea typeface="+mn-ea"/>
                <a:cs typeface="+mn-cs"/>
              </a:defRPr>
            </a:lvl4pPr>
            <a:lvl5pPr marL="685784" indent="-137157" algn="l" defTabSz="685784" rtl="0" eaLnBrk="1" latinLnBrk="0" hangingPunct="1">
              <a:lnSpc>
                <a:spcPct val="95000"/>
              </a:lnSpc>
              <a:spcBef>
                <a:spcPts val="375"/>
              </a:spcBef>
              <a:buFont typeface="Arial" panose="020B0604020202020204" pitchFamily="34" charset="0"/>
              <a:buChar char="–"/>
              <a:defRPr sz="1275" kern="1200">
                <a:solidFill>
                  <a:schemeClr val="tx1"/>
                </a:solidFill>
                <a:latin typeface="+mn-lt"/>
                <a:ea typeface="+mn-ea"/>
                <a:cs typeface="+mn-cs"/>
              </a:defRPr>
            </a:lvl5pPr>
            <a:lvl6pPr marL="822939" indent="-137157" algn="l" defTabSz="685784" rtl="0" eaLnBrk="1" latinLnBrk="0" hangingPunct="1">
              <a:lnSpc>
                <a:spcPct val="95000"/>
              </a:lnSpc>
              <a:spcBef>
                <a:spcPts val="375"/>
              </a:spcBef>
              <a:buFont typeface="Arial" panose="020B0604020202020204" pitchFamily="34" charset="0"/>
              <a:buChar char="–"/>
              <a:defRPr sz="1275" kern="1200">
                <a:solidFill>
                  <a:schemeClr val="tx1"/>
                </a:solidFill>
                <a:latin typeface="+mn-lt"/>
                <a:ea typeface="+mn-ea"/>
                <a:cs typeface="+mn-cs"/>
              </a:defRPr>
            </a:lvl6pPr>
            <a:lvl7pPr marL="960096" indent="-137157" algn="l" defTabSz="685784" rtl="0" eaLnBrk="1" latinLnBrk="0" hangingPunct="1">
              <a:lnSpc>
                <a:spcPct val="95000"/>
              </a:lnSpc>
              <a:spcBef>
                <a:spcPts val="375"/>
              </a:spcBef>
              <a:buFont typeface="Arial" panose="020B0604020202020204" pitchFamily="34" charset="0"/>
              <a:buChar char="–"/>
              <a:defRPr sz="1275" kern="1200">
                <a:solidFill>
                  <a:schemeClr val="tx1"/>
                </a:solidFill>
                <a:latin typeface="+mn-lt"/>
                <a:ea typeface="+mn-ea"/>
                <a:cs typeface="+mn-cs"/>
              </a:defRPr>
            </a:lvl7pPr>
            <a:lvl8pPr marL="1097252" indent="-137157" algn="l" defTabSz="685784" rtl="0" eaLnBrk="1" latinLnBrk="0" hangingPunct="1">
              <a:lnSpc>
                <a:spcPct val="95000"/>
              </a:lnSpc>
              <a:spcBef>
                <a:spcPts val="375"/>
              </a:spcBef>
              <a:buFont typeface="Arial" panose="020B0604020202020204" pitchFamily="34" charset="0"/>
              <a:buChar char="–"/>
              <a:defRPr sz="1275" kern="1200">
                <a:solidFill>
                  <a:schemeClr val="tx1"/>
                </a:solidFill>
                <a:latin typeface="+mn-lt"/>
                <a:ea typeface="+mn-ea"/>
                <a:cs typeface="+mn-cs"/>
              </a:defRPr>
            </a:lvl8pPr>
            <a:lvl9pPr marL="1234409" indent="-137157" algn="l" defTabSz="685784" rtl="0" eaLnBrk="1" latinLnBrk="0" hangingPunct="1">
              <a:lnSpc>
                <a:spcPct val="95000"/>
              </a:lnSpc>
              <a:spcBef>
                <a:spcPts val="375"/>
              </a:spcBef>
              <a:buFont typeface="Arial" panose="020B0604020202020204" pitchFamily="34" charset="0"/>
              <a:buChar char="–"/>
              <a:defRPr sz="1275" kern="1200">
                <a:solidFill>
                  <a:schemeClr val="tx1"/>
                </a:solidFill>
                <a:latin typeface="+mn-lt"/>
                <a:ea typeface="+mn-ea"/>
                <a:cs typeface="+mn-cs"/>
              </a:defRPr>
            </a:lvl9pPr>
          </a:lstStyle>
          <a:p>
            <a:pPr marL="481013" indent="-481013">
              <a:buFontTx/>
              <a:buNone/>
            </a:pPr>
            <a:r>
              <a:rPr lang="en-US" altLang="en-US" sz="4800" b="1" dirty="0"/>
              <a:t>Problem Statement</a:t>
            </a:r>
          </a:p>
          <a:p>
            <a:pPr marL="481013" indent="-481013">
              <a:buFontTx/>
              <a:buNone/>
            </a:pPr>
            <a:r>
              <a:rPr lang="en-US" altLang="en-US" sz="4800" b="1" dirty="0"/>
              <a:t>	</a:t>
            </a:r>
            <a:r>
              <a:rPr lang="en-US" altLang="en-US" sz="3200" dirty="0"/>
              <a:t>Military autonomous vehicles, particularly electric or hybrid variants traversing terrain, are unlikely to complete their specific mission unless they can avoid detection and manage their onboard energy sources. These two critical criteria are often at odds with one another. We aim to create a path planning tool for unmanned ground vehicles, while minimizing the risk of detection and expended energy. </a:t>
            </a:r>
          </a:p>
          <a:p>
            <a:pPr marL="481013" indent="-481013">
              <a:buFontTx/>
              <a:buNone/>
            </a:pPr>
            <a:endParaRPr lang="en-US" altLang="en-US" sz="2400" dirty="0"/>
          </a:p>
          <a:p>
            <a:pPr marL="481013" indent="-481013">
              <a:buFontTx/>
              <a:buNone/>
            </a:pPr>
            <a:r>
              <a:rPr lang="en-US" altLang="en-US" sz="4800" b="1" dirty="0"/>
              <a:t>Previous Work</a:t>
            </a:r>
          </a:p>
          <a:p>
            <a:pPr marL="481013" indent="-481013">
              <a:buFontTx/>
              <a:buNone/>
            </a:pPr>
            <a:r>
              <a:rPr lang="en-US" altLang="en-US" sz="4800" b="1" dirty="0"/>
              <a:t>	</a:t>
            </a:r>
            <a:r>
              <a:rPr lang="en-US" altLang="en-US" sz="3200" dirty="0"/>
              <a:t>Previous work focused on creating an optimal path for a human in a contested environment. We allowed the human to have three different forms of movement that had different effects on the likelihood of detection as seen in Figure 1. We leveraged satellite-derived vegetation data, introduced multiple enemies with varied capabilities, and enhancing the probability models for more realistic assessments. Leveraging these projections, we employed a modified A* algorithm to plan routes that meet mission time constraints while minimizing detection risk. </a:t>
            </a:r>
          </a:p>
          <a:p>
            <a:pPr marL="481013" indent="-481013">
              <a:buFontTx/>
              <a:buNone/>
            </a:pPr>
            <a:endParaRPr lang="en-US" altLang="en-US" sz="3200" dirty="0"/>
          </a:p>
          <a:p>
            <a:pPr marL="481013" indent="-481013">
              <a:buFontTx/>
              <a:buNone/>
            </a:pPr>
            <a:endParaRPr lang="en-US" altLang="en-US" sz="3200" dirty="0"/>
          </a:p>
          <a:p>
            <a:pPr marL="481013" indent="-481013">
              <a:buFontTx/>
              <a:buNone/>
            </a:pPr>
            <a:endParaRPr lang="en-US" altLang="en-US" sz="3200" dirty="0"/>
          </a:p>
          <a:p>
            <a:pPr marL="481013" indent="-481013">
              <a:buFontTx/>
              <a:buNone/>
            </a:pPr>
            <a:endParaRPr lang="en-US" altLang="en-US" sz="3200" dirty="0"/>
          </a:p>
          <a:p>
            <a:pPr marL="481013" indent="-481013">
              <a:buFontTx/>
              <a:buNone/>
            </a:pPr>
            <a:endParaRPr lang="en-US" altLang="en-US" sz="2800" dirty="0"/>
          </a:p>
          <a:p>
            <a:pPr marL="481013" indent="-481013">
              <a:buFontTx/>
              <a:buNone/>
            </a:pPr>
            <a:endParaRPr lang="en-US" altLang="en-US" sz="2800" dirty="0"/>
          </a:p>
          <a:p>
            <a:pPr marL="481013" indent="-481013">
              <a:buFontTx/>
              <a:buNone/>
            </a:pPr>
            <a:endParaRPr lang="en-US" altLang="en-US" sz="2800" dirty="0"/>
          </a:p>
          <a:p>
            <a:pPr marL="481013" indent="-481013">
              <a:buFontTx/>
              <a:buNone/>
            </a:pPr>
            <a:endParaRPr lang="en-US" altLang="en-US" sz="2800" dirty="0"/>
          </a:p>
          <a:p>
            <a:pPr marL="481013" indent="-481013">
              <a:buFontTx/>
              <a:buNone/>
            </a:pPr>
            <a:endParaRPr lang="en-US" altLang="en-US" sz="2800" dirty="0"/>
          </a:p>
          <a:p>
            <a:pPr marL="481013" indent="-481013">
              <a:buFontTx/>
              <a:buNone/>
            </a:pPr>
            <a:endParaRPr lang="en-US" altLang="en-US" sz="2800" dirty="0"/>
          </a:p>
          <a:p>
            <a:pPr marL="481013" indent="-481013">
              <a:buFontTx/>
              <a:buNone/>
            </a:pPr>
            <a:endParaRPr lang="en-US" altLang="en-US" sz="2800" dirty="0"/>
          </a:p>
          <a:p>
            <a:pPr marL="481013" indent="-481013">
              <a:buFontTx/>
              <a:buNone/>
            </a:pPr>
            <a:endParaRPr lang="en-US" altLang="en-US" sz="2800" dirty="0"/>
          </a:p>
          <a:p>
            <a:pPr marL="481013" indent="-481013" algn="ctr">
              <a:buFontTx/>
              <a:buNone/>
            </a:pPr>
            <a:endParaRPr lang="en-US" altLang="en-US" sz="3600" dirty="0"/>
          </a:p>
          <a:p>
            <a:pPr marL="481013" indent="-481013" algn="ctr">
              <a:buFontTx/>
              <a:buNone/>
            </a:pPr>
            <a:r>
              <a:rPr lang="en-US" altLang="en-US" sz="3600" dirty="0"/>
              <a:t>Fig 1. Previous methods for human evader</a:t>
            </a:r>
            <a:endParaRPr lang="en-US" altLang="en-US" sz="2400" b="1" dirty="0"/>
          </a:p>
          <a:p>
            <a:pPr marL="481013" indent="-481013">
              <a:buFontTx/>
              <a:buNone/>
            </a:pPr>
            <a:r>
              <a:rPr lang="en-US" altLang="en-US" sz="4400" b="1" dirty="0"/>
              <a:t>Methodology</a:t>
            </a:r>
          </a:p>
          <a:p>
            <a:pPr marL="481013" indent="-481013">
              <a:buFontTx/>
              <a:buNone/>
            </a:pPr>
            <a:r>
              <a:rPr lang="en-US" altLang="en-US" sz="4800" b="1" dirty="0"/>
              <a:t>	</a:t>
            </a:r>
            <a:r>
              <a:rPr lang="en-US" altLang="en-US" sz="3200" dirty="0"/>
              <a:t>Utilizing a Digital Elevation Model (DEM) and Normalized Difference Vegetation Index derived from Landsat 8 imagery we create an accurate picture of the area of operations. We emplace enemies in various locations and calculate the edge weights for energy consumption and detection likelihood. We then utilize Gurobi to run the multi-objective function subject to realism constraints. </a:t>
            </a:r>
          </a:p>
        </p:txBody>
      </p:sp>
      <mc:AlternateContent xmlns:mc="http://schemas.openxmlformats.org/markup-compatibility/2006">
        <mc:Choice xmlns:a14="http://schemas.microsoft.com/office/drawing/2010/main" Requires="a14">
          <p:sp>
            <p:nvSpPr>
              <p:cNvPr id="13" name="Rectangle 294">
                <a:extLst>
                  <a:ext uri="{FF2B5EF4-FFF2-40B4-BE49-F238E27FC236}">
                    <a16:creationId xmlns:a16="http://schemas.microsoft.com/office/drawing/2014/main" id="{B9E71C1B-5DB4-AE6C-35E6-A8089E938BD2}"/>
                  </a:ext>
                </a:extLst>
              </p:cNvPr>
              <p:cNvSpPr>
                <a:spLocks noChangeArrowheads="1"/>
              </p:cNvSpPr>
              <p:nvPr/>
            </p:nvSpPr>
            <p:spPr bwMode="auto">
              <a:xfrm>
                <a:off x="14909492" y="6572891"/>
                <a:ext cx="13694083" cy="21602700"/>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lIns="365760" tIns="182880" rIns="365760" bIns="182880"/>
              <a:lstStyle>
                <a:lvl1pPr marL="481013" indent="-481013" defTabSz="3657600">
                  <a:spcBef>
                    <a:spcPct val="20000"/>
                  </a:spcBef>
                  <a:buChar char="•"/>
                  <a:defRPr sz="3900">
                    <a:solidFill>
                      <a:schemeClr val="tx1"/>
                    </a:solidFill>
                    <a:latin typeface="Arial" panose="020B0604020202020204" pitchFamily="34" charset="0"/>
                  </a:defRPr>
                </a:lvl1pPr>
                <a:lvl2pPr marL="1395413" indent="-481013" defTabSz="3657600">
                  <a:spcBef>
                    <a:spcPct val="20000"/>
                  </a:spcBef>
                  <a:buChar char="–"/>
                  <a:defRPr sz="3000">
                    <a:solidFill>
                      <a:schemeClr val="tx1"/>
                    </a:solidFill>
                    <a:latin typeface="Arial" panose="020B0604020202020204" pitchFamily="34" charset="0"/>
                  </a:defRPr>
                </a:lvl2pPr>
                <a:lvl3pPr marL="4572000" indent="-914400" defTabSz="3657600">
                  <a:spcBef>
                    <a:spcPct val="20000"/>
                  </a:spcBef>
                  <a:buChar char="•"/>
                  <a:defRPr sz="2100">
                    <a:solidFill>
                      <a:schemeClr val="tx1"/>
                    </a:solidFill>
                    <a:latin typeface="Arial" panose="020B0604020202020204" pitchFamily="34" charset="0"/>
                  </a:defRPr>
                </a:lvl3pPr>
                <a:lvl4pPr marL="6400800" indent="-914400" defTabSz="3657600">
                  <a:spcBef>
                    <a:spcPct val="20000"/>
                  </a:spcBef>
                  <a:buChar char="–"/>
                  <a:defRPr sz="2100">
                    <a:solidFill>
                      <a:schemeClr val="tx1"/>
                    </a:solidFill>
                    <a:latin typeface="Arial" panose="020B0604020202020204" pitchFamily="34" charset="0"/>
                  </a:defRPr>
                </a:lvl4pPr>
                <a:lvl5pPr marL="8229600" indent="-914400" defTabSz="3657600">
                  <a:spcBef>
                    <a:spcPct val="20000"/>
                  </a:spcBef>
                  <a:buChar char="»"/>
                  <a:defRPr sz="2100">
                    <a:solidFill>
                      <a:schemeClr val="tx1"/>
                    </a:solidFill>
                    <a:latin typeface="Arial" panose="020B0604020202020204" pitchFamily="34" charset="0"/>
                  </a:defRPr>
                </a:lvl5pPr>
                <a:lvl6pPr marL="8686800" indent="-914400" defTabSz="3657600" fontAlgn="base">
                  <a:spcBef>
                    <a:spcPct val="20000"/>
                  </a:spcBef>
                  <a:spcAft>
                    <a:spcPct val="0"/>
                  </a:spcAft>
                  <a:buChar char="»"/>
                  <a:defRPr sz="2100">
                    <a:solidFill>
                      <a:schemeClr val="tx1"/>
                    </a:solidFill>
                    <a:latin typeface="Arial" panose="020B0604020202020204" pitchFamily="34" charset="0"/>
                  </a:defRPr>
                </a:lvl6pPr>
                <a:lvl7pPr marL="9144000" indent="-914400" defTabSz="3657600" fontAlgn="base">
                  <a:spcBef>
                    <a:spcPct val="20000"/>
                  </a:spcBef>
                  <a:spcAft>
                    <a:spcPct val="0"/>
                  </a:spcAft>
                  <a:buChar char="»"/>
                  <a:defRPr sz="2100">
                    <a:solidFill>
                      <a:schemeClr val="tx1"/>
                    </a:solidFill>
                    <a:latin typeface="Arial" panose="020B0604020202020204" pitchFamily="34" charset="0"/>
                  </a:defRPr>
                </a:lvl7pPr>
                <a:lvl8pPr marL="9601200" indent="-914400" defTabSz="3657600" fontAlgn="base">
                  <a:spcBef>
                    <a:spcPct val="20000"/>
                  </a:spcBef>
                  <a:spcAft>
                    <a:spcPct val="0"/>
                  </a:spcAft>
                  <a:buChar char="»"/>
                  <a:defRPr sz="2100">
                    <a:solidFill>
                      <a:schemeClr val="tx1"/>
                    </a:solidFill>
                    <a:latin typeface="Arial" panose="020B0604020202020204" pitchFamily="34" charset="0"/>
                  </a:defRPr>
                </a:lvl8pPr>
                <a:lvl9pPr marL="10058400" indent="-914400" defTabSz="3657600" fontAlgn="base">
                  <a:spcBef>
                    <a:spcPct val="20000"/>
                  </a:spcBef>
                  <a:spcAft>
                    <a:spcPct val="0"/>
                  </a:spcAft>
                  <a:buChar char="»"/>
                  <a:defRPr sz="2100">
                    <a:solidFill>
                      <a:schemeClr val="tx1"/>
                    </a:solidFill>
                    <a:latin typeface="Arial" panose="020B0604020202020204" pitchFamily="34" charset="0"/>
                  </a:defRPr>
                </a:lvl9pPr>
              </a:lstStyle>
              <a:p>
                <a:pPr>
                  <a:buFontTx/>
                  <a:buNone/>
                </a:pPr>
                <a:endParaRPr lang="en-US" altLang="en-US" sz="3200" dirty="0"/>
              </a:p>
              <a:p>
                <a:pPr>
                  <a:buFontTx/>
                  <a:buNone/>
                </a:pPr>
                <a:endParaRPr lang="en-US" altLang="en-US" sz="3200" dirty="0"/>
              </a:p>
              <a:p>
                <a:pPr>
                  <a:buFontTx/>
                  <a:buNone/>
                </a:pPr>
                <a:endParaRPr lang="en-US" altLang="en-US" sz="3200" dirty="0"/>
              </a:p>
              <a:p>
                <a:pPr>
                  <a:buFontTx/>
                  <a:buNone/>
                </a:pPr>
                <a:endParaRPr lang="en-US" altLang="en-US" sz="3200" dirty="0"/>
              </a:p>
              <a:p>
                <a:pPr>
                  <a:buFontTx/>
                  <a:buNone/>
                </a:pPr>
                <a:endParaRPr lang="en-US" altLang="en-US" sz="3200" dirty="0"/>
              </a:p>
              <a:p>
                <a:pPr>
                  <a:buFontTx/>
                  <a:buNone/>
                </a:pPr>
                <a:endParaRPr lang="en-US" altLang="en-US" sz="3200" dirty="0"/>
              </a:p>
              <a:p>
                <a:pPr>
                  <a:buFontTx/>
                  <a:buNone/>
                </a:pPr>
                <a:endParaRPr lang="en-US" altLang="en-US" sz="3200" dirty="0"/>
              </a:p>
              <a:p>
                <a:pPr>
                  <a:buFontTx/>
                  <a:buNone/>
                </a:pPr>
                <a:endParaRPr lang="en-US" altLang="en-US" sz="3200" dirty="0"/>
              </a:p>
              <a:p>
                <a:pPr>
                  <a:buFontTx/>
                  <a:buNone/>
                </a:pPr>
                <a:endParaRPr lang="en-US" altLang="en-US" sz="3200" dirty="0"/>
              </a:p>
              <a:p>
                <a:pPr>
                  <a:buFontTx/>
                  <a:buNone/>
                </a:pPr>
                <a:endParaRPr lang="en-US" altLang="en-US" sz="3200" dirty="0"/>
              </a:p>
              <a:p>
                <a:pPr>
                  <a:buFontTx/>
                  <a:buNone/>
                </a:pPr>
                <a:endParaRPr lang="en-US" altLang="en-US" sz="3200" dirty="0"/>
              </a:p>
              <a:p>
                <a:pPr algn="ctr">
                  <a:buFontTx/>
                  <a:buNone/>
                </a:pPr>
                <a:endParaRPr lang="en-US" altLang="en-US" sz="3600" dirty="0">
                  <a:latin typeface="+mn-lt"/>
                </a:endParaRPr>
              </a:p>
              <a:p>
                <a:pPr algn="ctr">
                  <a:buFontTx/>
                  <a:buNone/>
                </a:pPr>
                <a:endParaRPr lang="en-US" altLang="en-US" sz="3600" dirty="0">
                  <a:latin typeface="+mn-lt"/>
                </a:endParaRPr>
              </a:p>
              <a:p>
                <a:pPr algn="ctr">
                  <a:buFontTx/>
                  <a:buNone/>
                </a:pPr>
                <a:r>
                  <a:rPr lang="en-US" altLang="en-US" sz="3600" dirty="0">
                    <a:latin typeface="+mn-lt"/>
                  </a:rPr>
                  <a:t>Fig 2. Overview of methodology</a:t>
                </a:r>
                <a:endParaRPr lang="en-US" altLang="en-US" sz="3200" b="1" dirty="0"/>
              </a:p>
              <a:p>
                <a:pPr>
                  <a:buFontTx/>
                  <a:buNone/>
                </a:pPr>
                <a:endParaRPr lang="en-US" altLang="en-US" sz="4800" b="1" dirty="0"/>
              </a:p>
              <a:p>
                <a:pPr>
                  <a:buFontTx/>
                  <a:buNone/>
                </a:pPr>
                <a:r>
                  <a:rPr lang="en-US" altLang="en-US" sz="4800" b="1" dirty="0"/>
                  <a:t>Optimization Function</a:t>
                </a:r>
              </a:p>
              <a:p>
                <a:pPr>
                  <a:buFontTx/>
                  <a:buNone/>
                </a:pPr>
                <a:r>
                  <a:rPr lang="en-US" altLang="en-US" sz="4800" b="1" dirty="0"/>
                  <a:t>	</a:t>
                </a:r>
                <a:r>
                  <a:rPr lang="en-US" altLang="en-US" sz="3200" b="1" dirty="0">
                    <a:latin typeface="+mn-lt"/>
                  </a:rPr>
                  <a:t>Detection Cost: </a:t>
                </a:r>
                <a:r>
                  <a:rPr lang="en-US" altLang="en-US" sz="3200" dirty="0">
                    <a:latin typeface="+mn-lt"/>
                  </a:rPr>
                  <a:t>Utilizes visual and audio detection functions built for humans but adapted for unmanned ground vehicle. Audio detection leverages the probability of being heard over the background noise of the area of operations. Visual detection utilizes line of sight and the total space that the UGV takes up in a human’s eye at a distance. </a:t>
                </a:r>
              </a:p>
              <a:p>
                <a:pPr>
                  <a:buFontTx/>
                  <a:buNone/>
                </a:pPr>
                <a:r>
                  <a:rPr lang="en-US" altLang="en-US" sz="3200" dirty="0">
                    <a:latin typeface="+mn-lt"/>
                  </a:rPr>
                  <a:t>	</a:t>
                </a:r>
                <a:r>
                  <a:rPr lang="en-US" altLang="en-US" sz="3200" b="1" dirty="0">
                    <a:latin typeface="+mn-lt"/>
                  </a:rPr>
                  <a:t>Energy Cost: </a:t>
                </a:r>
                <a:r>
                  <a:rPr lang="en-US" altLang="en-US" sz="3200" dirty="0">
                    <a:latin typeface="+mn-lt"/>
                  </a:rPr>
                  <a:t>Drive train simulation of unmanned ground vehicle Calculates energy in kJ that it takes to move from one node to another. Vehicle has regenerative braking and an onboard 5kW generator.</a:t>
                </a:r>
              </a:p>
              <a:p>
                <a:pPr>
                  <a:buFontTx/>
                  <a:buNone/>
                </a:pPr>
                <a:r>
                  <a:rPr lang="en-US" altLang="en-US" sz="3200" dirty="0">
                    <a:latin typeface="+mn-lt"/>
                  </a:rPr>
                  <a:t>	</a:t>
                </a:r>
                <a:r>
                  <a:rPr lang="en-US" altLang="en-US" sz="3200" b="1" dirty="0">
                    <a:latin typeface="+mn-lt"/>
                  </a:rPr>
                  <a:t>Optimization Function: </a:t>
                </a:r>
                <a14:m>
                  <m:oMath xmlns:m="http://schemas.openxmlformats.org/officeDocument/2006/math">
                    <m:r>
                      <a:rPr lang="el-GR" altLang="en-US" sz="3200" i="1" dirty="0" smtClean="0">
                        <a:latin typeface="Cambria Math" panose="02040503050406030204" pitchFamily="18" charset="0"/>
                      </a:rPr>
                      <m:t>𝛼</m:t>
                    </m:r>
                  </m:oMath>
                </a14:m>
                <a:r>
                  <a:rPr lang="en-US" altLang="en-US" sz="3200" dirty="0">
                    <a:latin typeface="+mn-lt"/>
                  </a:rPr>
                  <a:t> and </a:t>
                </a:r>
                <a14:m>
                  <m:oMath xmlns:m="http://schemas.openxmlformats.org/officeDocument/2006/math">
                    <m:r>
                      <a:rPr lang="el-GR" altLang="en-US" sz="3200" i="1" dirty="0" smtClean="0">
                        <a:latin typeface="Cambria Math" panose="02040503050406030204" pitchFamily="18" charset="0"/>
                      </a:rPr>
                      <m:t>𝛽</m:t>
                    </m:r>
                  </m:oMath>
                </a14:m>
                <a:r>
                  <a:rPr lang="en-US" altLang="en-US" sz="3200" dirty="0">
                    <a:latin typeface="+mn-lt"/>
                  </a:rPr>
                  <a:t> can be changed to alter the weight of detection or energy cost. We minimize the total likelihood of detection when an arc is taken plus the scaled total energy cost of the path taken</a:t>
                </a:r>
              </a:p>
              <a:p>
                <a:pPr marL="0" indent="0">
                  <a:buNone/>
                </a:pPr>
                <a:endParaRPr lang="en-US" altLang="en-US" sz="3200" dirty="0"/>
              </a:p>
              <a:p>
                <a:pPr marL="0" indent="0">
                  <a:buNone/>
                </a:pPr>
                <a:endParaRPr lang="en-US" altLang="en-US" sz="3200" dirty="0"/>
              </a:p>
              <a:p>
                <a:pPr marL="0" indent="0">
                  <a:buNone/>
                </a:pPr>
                <a:endParaRPr lang="en-US" altLang="en-US" sz="3200" dirty="0"/>
              </a:p>
              <a:p>
                <a:pPr marL="0" indent="0">
                  <a:buNone/>
                </a:pPr>
                <a:endParaRPr lang="en-US" altLang="en-US" sz="3200" dirty="0"/>
              </a:p>
              <a:p>
                <a:pPr marL="0" indent="0" algn="ctr">
                  <a:buNone/>
                </a:pPr>
                <a:endParaRPr lang="en-US" altLang="en-US" sz="3600" dirty="0">
                  <a:latin typeface="+mn-lt"/>
                </a:endParaRPr>
              </a:p>
              <a:p>
                <a:pPr marL="0" indent="0" algn="ctr">
                  <a:buNone/>
                </a:pPr>
                <a:r>
                  <a:rPr lang="en-US" altLang="en-US" sz="3600" dirty="0">
                    <a:latin typeface="+mn-lt"/>
                  </a:rPr>
                  <a:t>Eq 1. Multi-Objective optimization function</a:t>
                </a:r>
              </a:p>
              <a:p>
                <a:pPr marL="0" indent="0">
                  <a:buNone/>
                </a:pPr>
                <a:endParaRPr lang="en-US" altLang="en-US" sz="4000" dirty="0"/>
              </a:p>
            </p:txBody>
          </p:sp>
        </mc:Choice>
        <mc:Fallback>
          <p:sp>
            <p:nvSpPr>
              <p:cNvPr id="13" name="Rectangle 294">
                <a:extLst>
                  <a:ext uri="{FF2B5EF4-FFF2-40B4-BE49-F238E27FC236}">
                    <a16:creationId xmlns:a16="http://schemas.microsoft.com/office/drawing/2014/main" id="{B9E71C1B-5DB4-AE6C-35E6-A8089E938BD2}"/>
                  </a:ext>
                </a:extLst>
              </p:cNvPr>
              <p:cNvSpPr>
                <a:spLocks noRot="1" noChangeAspect="1" noMove="1" noResize="1" noEditPoints="1" noAdjustHandles="1" noChangeArrowheads="1" noChangeShapeType="1" noTextEdit="1"/>
              </p:cNvSpPr>
              <p:nvPr/>
            </p:nvSpPr>
            <p:spPr bwMode="auto">
              <a:xfrm>
                <a:off x="14909492" y="6572891"/>
                <a:ext cx="13694083" cy="21602700"/>
              </a:xfrm>
              <a:prstGeom prst="rect">
                <a:avLst/>
              </a:prstGeom>
              <a:blipFill>
                <a:blip r:embed="rId8"/>
                <a:stretch>
                  <a:fillRect l="-45"/>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noFill/>
                  </a:rPr>
                  <a:t> </a:t>
                </a:r>
              </a:p>
            </p:txBody>
          </p:sp>
        </mc:Fallback>
      </mc:AlternateContent>
      <p:sp>
        <p:nvSpPr>
          <p:cNvPr id="14" name="Rectangle 301">
            <a:extLst>
              <a:ext uri="{FF2B5EF4-FFF2-40B4-BE49-F238E27FC236}">
                <a16:creationId xmlns:a16="http://schemas.microsoft.com/office/drawing/2014/main" id="{1D4306D4-5384-EC86-9DAC-FCA30D72C173}"/>
              </a:ext>
            </a:extLst>
          </p:cNvPr>
          <p:cNvSpPr txBox="1">
            <a:spLocks noChangeArrowheads="1"/>
          </p:cNvSpPr>
          <p:nvPr/>
        </p:nvSpPr>
        <p:spPr>
          <a:xfrm>
            <a:off x="28981709" y="6199927"/>
            <a:ext cx="13146024" cy="18396436"/>
          </a:xfrm>
          <a:prstGeom prst="rect">
            <a:avLst/>
          </a:prstGeom>
        </p:spPr>
        <p:txBody>
          <a:bodyPr/>
          <a:lstStyle>
            <a:lvl1pPr marL="137157" indent="-137157" algn="l" defTabSz="685784" rtl="0" eaLnBrk="1" latinLnBrk="0" hangingPunct="1">
              <a:lnSpc>
                <a:spcPct val="95000"/>
              </a:lnSpc>
              <a:spcBef>
                <a:spcPts val="750"/>
              </a:spcBef>
              <a:buFont typeface="Arial" panose="020B0604020202020204" pitchFamily="34" charset="0"/>
              <a:buChar char="▪"/>
              <a:defRPr sz="1275" kern="1200">
                <a:solidFill>
                  <a:schemeClr val="tx1"/>
                </a:solidFill>
                <a:latin typeface="+mn-lt"/>
                <a:ea typeface="+mn-ea"/>
                <a:cs typeface="+mn-cs"/>
              </a:defRPr>
            </a:lvl1pPr>
            <a:lvl2pPr marL="274313" indent="-137157" algn="l" defTabSz="685784" rtl="0" eaLnBrk="1" latinLnBrk="0" hangingPunct="1">
              <a:lnSpc>
                <a:spcPct val="95000"/>
              </a:lnSpc>
              <a:spcBef>
                <a:spcPts val="375"/>
              </a:spcBef>
              <a:buFont typeface="Arial" panose="020B0604020202020204" pitchFamily="34" charset="0"/>
              <a:buChar char="–"/>
              <a:defRPr sz="1275" kern="1200">
                <a:solidFill>
                  <a:schemeClr val="tx1"/>
                </a:solidFill>
                <a:latin typeface="+mn-lt"/>
                <a:ea typeface="+mn-ea"/>
                <a:cs typeface="+mn-cs"/>
              </a:defRPr>
            </a:lvl2pPr>
            <a:lvl3pPr marL="411470" indent="-137157" algn="l" defTabSz="685784" rtl="0" eaLnBrk="1" latinLnBrk="0" hangingPunct="1">
              <a:lnSpc>
                <a:spcPct val="95000"/>
              </a:lnSpc>
              <a:spcBef>
                <a:spcPts val="375"/>
              </a:spcBef>
              <a:buFont typeface="Arial" panose="020B0604020202020204" pitchFamily="34" charset="0"/>
              <a:buChar char="–"/>
              <a:defRPr sz="1275" kern="1200">
                <a:solidFill>
                  <a:schemeClr val="tx1"/>
                </a:solidFill>
                <a:latin typeface="+mn-lt"/>
                <a:ea typeface="+mn-ea"/>
                <a:cs typeface="+mn-cs"/>
              </a:defRPr>
            </a:lvl3pPr>
            <a:lvl4pPr marL="548627" indent="-137157" algn="l" defTabSz="685784" rtl="0" eaLnBrk="1" latinLnBrk="0" hangingPunct="1">
              <a:lnSpc>
                <a:spcPct val="95000"/>
              </a:lnSpc>
              <a:spcBef>
                <a:spcPts val="375"/>
              </a:spcBef>
              <a:buFont typeface="Arial" panose="020B0604020202020204" pitchFamily="34" charset="0"/>
              <a:buChar char="–"/>
              <a:defRPr sz="1275" kern="1200">
                <a:solidFill>
                  <a:schemeClr val="tx1"/>
                </a:solidFill>
                <a:latin typeface="+mn-lt"/>
                <a:ea typeface="+mn-ea"/>
                <a:cs typeface="+mn-cs"/>
              </a:defRPr>
            </a:lvl4pPr>
            <a:lvl5pPr marL="685784" indent="-137157" algn="l" defTabSz="685784" rtl="0" eaLnBrk="1" latinLnBrk="0" hangingPunct="1">
              <a:lnSpc>
                <a:spcPct val="95000"/>
              </a:lnSpc>
              <a:spcBef>
                <a:spcPts val="375"/>
              </a:spcBef>
              <a:buFont typeface="Arial" panose="020B0604020202020204" pitchFamily="34" charset="0"/>
              <a:buChar char="–"/>
              <a:defRPr sz="1275" kern="1200">
                <a:solidFill>
                  <a:schemeClr val="tx1"/>
                </a:solidFill>
                <a:latin typeface="+mn-lt"/>
                <a:ea typeface="+mn-ea"/>
                <a:cs typeface="+mn-cs"/>
              </a:defRPr>
            </a:lvl5pPr>
            <a:lvl6pPr marL="822939" indent="-137157" algn="l" defTabSz="685784" rtl="0" eaLnBrk="1" latinLnBrk="0" hangingPunct="1">
              <a:lnSpc>
                <a:spcPct val="95000"/>
              </a:lnSpc>
              <a:spcBef>
                <a:spcPts val="375"/>
              </a:spcBef>
              <a:buFont typeface="Arial" panose="020B0604020202020204" pitchFamily="34" charset="0"/>
              <a:buChar char="–"/>
              <a:defRPr sz="1275" kern="1200">
                <a:solidFill>
                  <a:schemeClr val="tx1"/>
                </a:solidFill>
                <a:latin typeface="+mn-lt"/>
                <a:ea typeface="+mn-ea"/>
                <a:cs typeface="+mn-cs"/>
              </a:defRPr>
            </a:lvl6pPr>
            <a:lvl7pPr marL="960096" indent="-137157" algn="l" defTabSz="685784" rtl="0" eaLnBrk="1" latinLnBrk="0" hangingPunct="1">
              <a:lnSpc>
                <a:spcPct val="95000"/>
              </a:lnSpc>
              <a:spcBef>
                <a:spcPts val="375"/>
              </a:spcBef>
              <a:buFont typeface="Arial" panose="020B0604020202020204" pitchFamily="34" charset="0"/>
              <a:buChar char="–"/>
              <a:defRPr sz="1275" kern="1200">
                <a:solidFill>
                  <a:schemeClr val="tx1"/>
                </a:solidFill>
                <a:latin typeface="+mn-lt"/>
                <a:ea typeface="+mn-ea"/>
                <a:cs typeface="+mn-cs"/>
              </a:defRPr>
            </a:lvl7pPr>
            <a:lvl8pPr marL="1097252" indent="-137157" algn="l" defTabSz="685784" rtl="0" eaLnBrk="1" latinLnBrk="0" hangingPunct="1">
              <a:lnSpc>
                <a:spcPct val="95000"/>
              </a:lnSpc>
              <a:spcBef>
                <a:spcPts val="375"/>
              </a:spcBef>
              <a:buFont typeface="Arial" panose="020B0604020202020204" pitchFamily="34" charset="0"/>
              <a:buChar char="–"/>
              <a:defRPr sz="1275" kern="1200">
                <a:solidFill>
                  <a:schemeClr val="tx1"/>
                </a:solidFill>
                <a:latin typeface="+mn-lt"/>
                <a:ea typeface="+mn-ea"/>
                <a:cs typeface="+mn-cs"/>
              </a:defRPr>
            </a:lvl8pPr>
            <a:lvl9pPr marL="1234409" indent="-137157" algn="l" defTabSz="685784" rtl="0" eaLnBrk="1" latinLnBrk="0" hangingPunct="1">
              <a:lnSpc>
                <a:spcPct val="95000"/>
              </a:lnSpc>
              <a:spcBef>
                <a:spcPts val="375"/>
              </a:spcBef>
              <a:buFont typeface="Arial" panose="020B0604020202020204" pitchFamily="34" charset="0"/>
              <a:buChar char="–"/>
              <a:defRPr sz="1275" kern="1200">
                <a:solidFill>
                  <a:schemeClr val="tx1"/>
                </a:solidFill>
                <a:latin typeface="+mn-lt"/>
                <a:ea typeface="+mn-ea"/>
                <a:cs typeface="+mn-cs"/>
              </a:defRPr>
            </a:lvl9pPr>
          </a:lstStyle>
          <a:p>
            <a:pPr marL="476250" indent="-476250">
              <a:buFontTx/>
              <a:buNone/>
            </a:pPr>
            <a:r>
              <a:rPr lang="en-US" altLang="en-US" sz="4400" b="1" dirty="0"/>
              <a:t>Results</a:t>
            </a:r>
          </a:p>
          <a:p>
            <a:pPr marL="476250" indent="-476250">
              <a:buFontTx/>
              <a:buNone/>
            </a:pPr>
            <a:endParaRPr lang="en-US" altLang="en-US" sz="4400" b="1" dirty="0"/>
          </a:p>
          <a:p>
            <a:pPr marL="476250" indent="-476250">
              <a:buFontTx/>
              <a:buNone/>
            </a:pPr>
            <a:endParaRPr lang="en-US" altLang="en-US" sz="4400" b="1" dirty="0"/>
          </a:p>
          <a:p>
            <a:pPr marL="476250" indent="-476250">
              <a:buFontTx/>
              <a:buNone/>
            </a:pPr>
            <a:endParaRPr lang="en-US" altLang="en-US" sz="4400" b="1" dirty="0"/>
          </a:p>
          <a:p>
            <a:pPr marL="476250" indent="-476250">
              <a:buFontTx/>
              <a:buNone/>
            </a:pPr>
            <a:endParaRPr lang="en-US" altLang="en-US" sz="4400" b="1" dirty="0"/>
          </a:p>
          <a:p>
            <a:pPr marL="476250" indent="-476250">
              <a:buFontTx/>
              <a:buNone/>
            </a:pPr>
            <a:endParaRPr lang="en-US" altLang="en-US" sz="4400" b="1" dirty="0"/>
          </a:p>
          <a:p>
            <a:pPr marL="476250" indent="-476250">
              <a:buFontTx/>
              <a:buNone/>
            </a:pPr>
            <a:endParaRPr lang="en-US" altLang="en-US" sz="4400" b="1" dirty="0"/>
          </a:p>
          <a:p>
            <a:pPr marL="476250" indent="-476250">
              <a:buFontTx/>
              <a:buNone/>
            </a:pPr>
            <a:endParaRPr lang="en-US" altLang="en-US" sz="4400" b="1" dirty="0"/>
          </a:p>
          <a:p>
            <a:pPr marL="476250" indent="-476250">
              <a:buFontTx/>
              <a:buNone/>
            </a:pPr>
            <a:endParaRPr lang="en-US" altLang="en-US" sz="4400" b="1" dirty="0"/>
          </a:p>
          <a:p>
            <a:pPr marL="476250" indent="-476250">
              <a:buFontTx/>
              <a:buNone/>
            </a:pPr>
            <a:endParaRPr lang="en-US" altLang="en-US" sz="4400" b="1" dirty="0"/>
          </a:p>
          <a:p>
            <a:pPr marL="476250" indent="-476250">
              <a:buFontTx/>
              <a:buNone/>
            </a:pPr>
            <a:endParaRPr lang="en-US" altLang="en-US" sz="4400" b="1" dirty="0"/>
          </a:p>
          <a:p>
            <a:pPr marL="476250" indent="-476250">
              <a:buFontTx/>
              <a:buNone/>
            </a:pPr>
            <a:endParaRPr lang="en-US" altLang="en-US" sz="4400" b="1" dirty="0"/>
          </a:p>
          <a:p>
            <a:pPr marL="476250" indent="-476250"/>
            <a:endParaRPr lang="en-US" altLang="en-US" sz="2800" dirty="0"/>
          </a:p>
          <a:p>
            <a:pPr marL="476250" indent="-476250"/>
            <a:endParaRPr lang="en-US" altLang="en-US" sz="2800" dirty="0"/>
          </a:p>
          <a:p>
            <a:pPr marL="476250" indent="-476250"/>
            <a:endParaRPr lang="en-US" altLang="en-US" sz="2800" dirty="0"/>
          </a:p>
          <a:p>
            <a:pPr marL="476250" indent="-476250"/>
            <a:endParaRPr lang="en-US" altLang="en-US" sz="2800" dirty="0"/>
          </a:p>
          <a:p>
            <a:pPr marL="476250" indent="-476250"/>
            <a:endParaRPr lang="en-US" altLang="en-US" sz="2800" dirty="0"/>
          </a:p>
          <a:p>
            <a:pPr marL="476250" indent="-476250"/>
            <a:endParaRPr lang="en-US" altLang="en-US" sz="2800" dirty="0"/>
          </a:p>
          <a:p>
            <a:pPr marL="476250" indent="-476250"/>
            <a:endParaRPr lang="en-US" altLang="en-US" sz="2800" dirty="0"/>
          </a:p>
          <a:p>
            <a:pPr marL="0" indent="0" algn="ctr">
              <a:buFont typeface="Arial" panose="020B0604020202020204" pitchFamily="34" charset="0"/>
              <a:buNone/>
            </a:pPr>
            <a:endParaRPr lang="en-US" altLang="en-US" sz="3600" dirty="0">
              <a:latin typeface="+mj-lt"/>
            </a:endParaRPr>
          </a:p>
          <a:p>
            <a:pPr marL="0" indent="0" algn="ctr">
              <a:buFont typeface="Arial" panose="020B0604020202020204" pitchFamily="34" charset="0"/>
              <a:buNone/>
            </a:pPr>
            <a:r>
              <a:rPr lang="en-US" altLang="en-US" sz="3600" dirty="0">
                <a:latin typeface="+mj-lt"/>
              </a:rPr>
              <a:t>Fig 3. Routes with different objective weights</a:t>
            </a:r>
            <a:endParaRPr lang="en-US" altLang="en-US" sz="4400" b="1" dirty="0"/>
          </a:p>
          <a:p>
            <a:pPr marL="476250" indent="-476250">
              <a:buFontTx/>
              <a:buNone/>
            </a:pPr>
            <a:r>
              <a:rPr lang="en-US" altLang="en-US" sz="4400" b="1" dirty="0"/>
              <a:t>Conclusion</a:t>
            </a:r>
          </a:p>
          <a:p>
            <a:pPr marL="476250" indent="-476250">
              <a:buFontTx/>
              <a:buNone/>
            </a:pPr>
            <a:r>
              <a:rPr lang="en-US" altLang="en-US" sz="4400" b="1" dirty="0"/>
              <a:t>	</a:t>
            </a:r>
            <a:r>
              <a:rPr lang="en-US" altLang="en-US" sz="3200" dirty="0"/>
              <a:t>The generated paths allow for three distinct options for a commander to  choose from. The path solely minimizing energy consumption goes directly through an enemy, while the path minimizing solely detection consumes more energy and takes a more round about path. Allowing for the customization of weights for both detection and energy consumption allows for a pareto frontier of decisions a commander can make. </a:t>
            </a:r>
          </a:p>
          <a:p>
            <a:pPr marL="476250" indent="-476250">
              <a:buFontTx/>
              <a:buNone/>
            </a:pPr>
            <a:endParaRPr lang="en-US" altLang="en-US" sz="2800" dirty="0"/>
          </a:p>
          <a:p>
            <a:pPr marL="476250" indent="-476250">
              <a:buFontTx/>
              <a:buNone/>
            </a:pPr>
            <a:r>
              <a:rPr lang="en-US" altLang="en-US" sz="4400" b="1" dirty="0"/>
              <a:t>References</a:t>
            </a:r>
          </a:p>
          <a:p>
            <a:pPr marL="1024877" lvl="4" indent="-476250">
              <a:buNone/>
            </a:pPr>
            <a:r>
              <a:rPr lang="en-US" altLang="en-US" sz="3200" dirty="0"/>
              <a:t>Kendall, Thomas P., Daniel T. Killian, and Matthew J. Koch. "Optimized Tactical Route Planning." Military Operations Research Journal 28, no. 4 (2023): 5-21.</a:t>
            </a:r>
          </a:p>
        </p:txBody>
      </p:sp>
      <p:pic>
        <p:nvPicPr>
          <p:cNvPr id="15" name="Picture 79">
            <a:extLst>
              <a:ext uri="{FF2B5EF4-FFF2-40B4-BE49-F238E27FC236}">
                <a16:creationId xmlns:a16="http://schemas.microsoft.com/office/drawing/2014/main" id="{663DA14E-7678-DA8F-6E84-D332AF9EDB0D}"/>
              </a:ext>
            </a:extLst>
          </p:cNvPr>
          <p:cNvPicPr>
            <a:picLocks noChangeAspect="1"/>
          </p:cNvPicPr>
          <p:nvPr/>
        </p:nvPicPr>
        <p:blipFill>
          <a:blip r:embed="rId9">
            <a:extLst>
              <a:ext uri="{96DAC541-7B7A-43D3-8B79-37D633B846F1}">
                <asvg:svgBlip xmlns:asvg="http://schemas.microsoft.com/office/drawing/2016/SVG/main" r:embed="rId10"/>
              </a:ext>
            </a:extLst>
          </a:blip>
          <a:srcRect/>
          <a:stretch/>
        </p:blipFill>
        <p:spPr>
          <a:xfrm>
            <a:off x="3103345" y="15346018"/>
            <a:ext cx="10413906" cy="6543363"/>
          </a:xfrm>
          <a:prstGeom prst="rect">
            <a:avLst/>
          </a:prstGeom>
        </p:spPr>
      </p:pic>
      <p:pic>
        <p:nvPicPr>
          <p:cNvPr id="16" name="Picture 78">
            <a:extLst>
              <a:ext uri="{FF2B5EF4-FFF2-40B4-BE49-F238E27FC236}">
                <a16:creationId xmlns:a16="http://schemas.microsoft.com/office/drawing/2014/main" id="{AF6FBEF8-8C61-8FA6-942B-A29143571AA2}"/>
              </a:ext>
            </a:extLst>
          </p:cNvPr>
          <p:cNvPicPr>
            <a:picLocks noChangeAspect="1"/>
          </p:cNvPicPr>
          <p:nvPr/>
        </p:nvPicPr>
        <p:blipFill>
          <a:blip r:embed="rId11">
            <a:extLst>
              <a:ext uri="{96DAC541-7B7A-43D3-8B79-37D633B846F1}">
                <asvg:svgBlip xmlns:asvg="http://schemas.microsoft.com/office/drawing/2016/SVG/main" r:embed="rId12"/>
              </a:ext>
            </a:extLst>
          </a:blip>
          <a:srcRect/>
          <a:stretch/>
        </p:blipFill>
        <p:spPr>
          <a:xfrm>
            <a:off x="15178283" y="6572891"/>
            <a:ext cx="13803426" cy="7607935"/>
          </a:xfrm>
          <a:prstGeom prst="rect">
            <a:avLst/>
          </a:prstGeom>
        </p:spPr>
      </p:pic>
      <p:sp>
        <p:nvSpPr>
          <p:cNvPr id="22" name="TextBox 8">
            <a:extLst>
              <a:ext uri="{FF2B5EF4-FFF2-40B4-BE49-F238E27FC236}">
                <a16:creationId xmlns:a16="http://schemas.microsoft.com/office/drawing/2014/main" id="{3C34E678-D0D6-7762-E6A5-54DCADB59092}"/>
              </a:ext>
            </a:extLst>
          </p:cNvPr>
          <p:cNvSpPr txBox="1"/>
          <p:nvPr/>
        </p:nvSpPr>
        <p:spPr>
          <a:xfrm>
            <a:off x="1188342" y="2609356"/>
            <a:ext cx="29942821" cy="1107996"/>
          </a:xfrm>
          <a:prstGeom prst="rect">
            <a:avLst/>
          </a:prstGeom>
          <a:solidFill>
            <a:srgbClr val="C9B276"/>
          </a:solidFill>
          <a:ln w="38100">
            <a:solidFill>
              <a:schemeClr val="accent4">
                <a:lumMod val="75000"/>
              </a:schemeClr>
            </a:solidFill>
          </a:ln>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spcBef>
                <a:spcPts val="600"/>
              </a:spcBef>
            </a:pPr>
            <a:r>
              <a:rPr lang="en-US" sz="6600" b="1" dirty="0">
                <a:effectLst/>
                <a:latin typeface="Proxima Nova Rg"/>
                <a:ea typeface="Calibri" panose="020F0502020204030204" pitchFamily="34" charset="0"/>
                <a:cs typeface="Times New Roman" panose="02020603050405020304" pitchFamily="18" charset="0"/>
              </a:rPr>
              <a:t>Optimal Tactical Routing for Unmanned Ground Vehicles</a:t>
            </a:r>
            <a:endParaRPr lang="en-US" sz="6600" dirty="0">
              <a:effectLst/>
              <a:latin typeface="Proxima Nova Rg"/>
              <a:ea typeface="Calibri" panose="020F0502020204030204" pitchFamily="34" charset="0"/>
              <a:cs typeface="Times New Roman" panose="02020603050405020304" pitchFamily="18" charset="0"/>
            </a:endParaRPr>
          </a:p>
        </p:txBody>
      </p:sp>
      <p:sp>
        <p:nvSpPr>
          <p:cNvPr id="29" name="TextBox 238">
            <a:extLst>
              <a:ext uri="{FF2B5EF4-FFF2-40B4-BE49-F238E27FC236}">
                <a16:creationId xmlns:a16="http://schemas.microsoft.com/office/drawing/2014/main" id="{1023A234-C74A-0EF3-7DDE-9469E178BEBB}"/>
              </a:ext>
            </a:extLst>
          </p:cNvPr>
          <p:cNvSpPr txBox="1"/>
          <p:nvPr/>
        </p:nvSpPr>
        <p:spPr>
          <a:xfrm>
            <a:off x="1188342" y="3905934"/>
            <a:ext cx="29942821" cy="769441"/>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4400" b="1" dirty="0">
                <a:latin typeface="Proxima Nova Rg"/>
              </a:rPr>
              <a:t>Presenter: CDT Jacob Hyatt</a:t>
            </a:r>
          </a:p>
        </p:txBody>
      </p:sp>
      <p:pic>
        <p:nvPicPr>
          <p:cNvPr id="30" name="Picture 29">
            <a:extLst>
              <a:ext uri="{FF2B5EF4-FFF2-40B4-BE49-F238E27FC236}">
                <a16:creationId xmlns:a16="http://schemas.microsoft.com/office/drawing/2014/main" id="{54CE3344-C98E-A208-3E59-D1D8F958D020}"/>
              </a:ext>
            </a:extLst>
          </p:cNvPr>
          <p:cNvPicPr>
            <a:picLocks noChangeAspect="1"/>
          </p:cNvPicPr>
          <p:nvPr/>
        </p:nvPicPr>
        <p:blipFill rotWithShape="1">
          <a:blip r:embed="rId13"/>
          <a:srcRect l="26209" r="27436"/>
          <a:stretch/>
        </p:blipFill>
        <p:spPr>
          <a:xfrm>
            <a:off x="16325991" y="23467996"/>
            <a:ext cx="11239218" cy="2400429"/>
          </a:xfrm>
          <a:prstGeom prst="rect">
            <a:avLst/>
          </a:prstGeom>
        </p:spPr>
      </p:pic>
      <p:sp>
        <p:nvSpPr>
          <p:cNvPr id="31" name="TextBox 238">
            <a:extLst>
              <a:ext uri="{FF2B5EF4-FFF2-40B4-BE49-F238E27FC236}">
                <a16:creationId xmlns:a16="http://schemas.microsoft.com/office/drawing/2014/main" id="{44EEA9E1-7418-46F9-D85A-2A3CE88A2C02}"/>
              </a:ext>
            </a:extLst>
          </p:cNvPr>
          <p:cNvSpPr txBox="1"/>
          <p:nvPr/>
        </p:nvSpPr>
        <p:spPr>
          <a:xfrm>
            <a:off x="11911987" y="3843423"/>
            <a:ext cx="34094199" cy="769441"/>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4400" b="1" dirty="0">
                <a:latin typeface="Proxima Nova Rg"/>
              </a:rPr>
              <a:t>Advisors: LTC James Grymes, COL Corey James, and Dr. Robert Jane</a:t>
            </a:r>
          </a:p>
        </p:txBody>
      </p:sp>
    </p:spTree>
    <p:extLst>
      <p:ext uri="{BB962C8B-B14F-4D97-AF65-F5344CB8AC3E}">
        <p14:creationId xmlns:p14="http://schemas.microsoft.com/office/powerpoint/2010/main" val="255255082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28</TotalTime>
  <Words>533</Words>
  <Application>Microsoft Office PowerPoint</Application>
  <PresentationFormat>Custom</PresentationFormat>
  <Paragraphs>76</Paragraphs>
  <Slides>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acumin-pro</vt:lpstr>
      <vt:lpstr>Arial</vt:lpstr>
      <vt:lpstr>Calibri</vt:lpstr>
      <vt:lpstr>Calibri Light</vt:lpstr>
      <vt:lpstr>Cambria Math</vt:lpstr>
      <vt:lpstr>inherit</vt:lpstr>
      <vt:lpstr>Proxima Nova Rg</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Swati Bhagwat</dc:creator>
  <cp:lastModifiedBy>Hyatt, Jacob E CDT 2025</cp:lastModifiedBy>
  <cp:revision>4</cp:revision>
  <dcterms:created xsi:type="dcterms:W3CDTF">2024-11-12T07:16:16Z</dcterms:created>
  <dcterms:modified xsi:type="dcterms:W3CDTF">2024-11-15T01:33:31Z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2024-11-12T07:19:02Z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46580fb5-bb82-4cbc-abd2-ea4079b71302</vt:lpwstr>
  </property>
  <property fmtid="{D5CDD505-2E9C-101B-9397-08002B2CF9AE}" pid="8" name="MSIP_Label_4044bd30-2ed7-4c9d-9d12-46200872a97b_ContentBits">
    <vt:lpwstr>0</vt:lpwstr>
  </property>
</Properties>
</file>

<file path=docProps/thumbnail.jpeg>
</file>